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4"/>
  </p:notesMasterIdLst>
  <p:sldIdLst>
    <p:sldId id="319" r:id="rId3"/>
    <p:sldId id="436" r:id="rId5"/>
    <p:sldId id="416" r:id="rId6"/>
    <p:sldId id="421" r:id="rId7"/>
    <p:sldId id="422" r:id="rId8"/>
    <p:sldId id="428" r:id="rId9"/>
    <p:sldId id="429" r:id="rId10"/>
    <p:sldId id="430" r:id="rId11"/>
    <p:sldId id="431" r:id="rId12"/>
    <p:sldId id="432" r:id="rId13"/>
    <p:sldId id="433" r:id="rId14"/>
    <p:sldId id="437" r:id="rId15"/>
    <p:sldId id="438" r:id="rId16"/>
    <p:sldId id="439" r:id="rId17"/>
    <p:sldId id="440" r:id="rId18"/>
    <p:sldId id="442" r:id="rId19"/>
    <p:sldId id="441" r:id="rId20"/>
    <p:sldId id="443" r:id="rId21"/>
    <p:sldId id="444" r:id="rId22"/>
    <p:sldId id="435" r:id="rId23"/>
    <p:sldId id="434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2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FF99"/>
    <a:srgbClr val="FFE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55" autoAdjust="0"/>
    <p:restoredTop sz="94291" autoAdjust="0"/>
  </p:normalViewPr>
  <p:slideViewPr>
    <p:cSldViewPr showGuides="1">
      <p:cViewPr varScale="1">
        <p:scale>
          <a:sx n="63" d="100"/>
          <a:sy n="63" d="100"/>
        </p:scale>
        <p:origin x="53" y="485"/>
      </p:cViewPr>
      <p:guideLst>
        <p:guide orient="horz" pos="2160"/>
        <p:guide pos="28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GIF>
</file>

<file path=ppt/media/image17.jpeg>
</file>

<file path=ppt/media/image18.png>
</file>

<file path=ppt/media/image19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 noProof="0"/>
              <a:t>Click to edit Master text styles</a:t>
            </a:r>
            <a:endParaRPr lang="en-US" altLang="zh-CN" noProof="0"/>
          </a:p>
          <a:p>
            <a:pPr lvl="1"/>
            <a:r>
              <a:rPr lang="en-US" altLang="zh-CN" noProof="0"/>
              <a:t>Second level</a:t>
            </a:r>
            <a:endParaRPr lang="en-US" altLang="zh-CN" noProof="0"/>
          </a:p>
          <a:p>
            <a:pPr lvl="2"/>
            <a:r>
              <a:rPr lang="en-US" altLang="zh-CN" noProof="0"/>
              <a:t>Third level</a:t>
            </a:r>
            <a:endParaRPr lang="en-US" altLang="zh-CN" noProof="0"/>
          </a:p>
          <a:p>
            <a:pPr lvl="3"/>
            <a:r>
              <a:rPr lang="en-US" altLang="zh-CN" noProof="0"/>
              <a:t>Fourth level</a:t>
            </a:r>
            <a:endParaRPr lang="en-US" altLang="zh-CN" noProof="0"/>
          </a:p>
          <a:p>
            <a:pPr lvl="4"/>
            <a:r>
              <a:rPr lang="en-US" altLang="zh-CN" noProof="0"/>
              <a:t>Fifth level</a:t>
            </a:r>
            <a:endParaRPr lang="en-US" altLang="zh-CN" noProof="0"/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defRPr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defRPr smtClean="0"/>
            </a:lvl1pPr>
          </a:lstStyle>
          <a:p>
            <a:pPr>
              <a:defRPr/>
            </a:pPr>
            <a:fld id="{8B2BDBFC-A737-4674-95A6-BD8FC3BBB881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13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</a14:hiddenLine>
            </a:ext>
          </a:extLst>
        </p:spPr>
        <p:txBody>
          <a:bodyPr/>
          <a:lstStyle>
            <a:lvl1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eaLnBrk="1" hangingPunct="1"/>
            <a:fld id="{D9FA2010-55FA-4547-918F-B81D2B6C3183}" type="slidenum">
              <a:rPr lang="en-US" smtClean="0">
                <a:solidFill>
                  <a:srgbClr val="000000"/>
                </a:solidFill>
                <a:latin typeface="Calibri" panose="020F0502020204030204" pitchFamily="34" charset="0"/>
              </a:rPr>
            </a:fld>
            <a:endParaRPr lang="en-US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3277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62275" cy="447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6D1301E2-06EF-4199-A0C2-61C79D07C605}" type="slidenum">
              <a:rPr lang="en-US" sz="1200">
                <a:solidFill>
                  <a:srgbClr val="000000"/>
                </a:solidFill>
                <a:latin typeface="Calibri" panose="020F0502020204030204" pitchFamily="34" charset="0"/>
              </a:rPr>
            </a:fld>
            <a:endParaRPr 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32772" name="Text Box 2"/>
          <p:cNvSpPr txBox="1">
            <a:spLocks noChangeArrowheads="1"/>
          </p:cNvSpPr>
          <p:nvPr/>
        </p:nvSpPr>
        <p:spPr bwMode="auto">
          <a:xfrm>
            <a:off x="3884613" y="8685213"/>
            <a:ext cx="2963862" cy="449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 eaLnBrk="0" hangingPunct="0"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620" algn="l"/>
                <a:tab pos="1346200" algn="l"/>
                <a:tab pos="1795145" algn="l"/>
                <a:tab pos="2244725" algn="l"/>
                <a:tab pos="2693670" algn="l"/>
                <a:tab pos="3143250" algn="l"/>
                <a:tab pos="3592195" algn="l"/>
                <a:tab pos="4041775" algn="l"/>
                <a:tab pos="4490720" algn="l"/>
                <a:tab pos="4940300" algn="l"/>
                <a:tab pos="5389245" algn="l"/>
                <a:tab pos="5838825" algn="l"/>
                <a:tab pos="6287770" algn="l"/>
                <a:tab pos="6737350" algn="l"/>
                <a:tab pos="7186295" algn="l"/>
                <a:tab pos="7635875" algn="l"/>
                <a:tab pos="8084820" algn="l"/>
                <a:tab pos="8534400" algn="l"/>
                <a:tab pos="898334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r" eaLnBrk="1" hangingPunct="1">
              <a:buClrTx/>
              <a:buFontTx/>
              <a:buNone/>
            </a:pPr>
            <a:fld id="{445B1B0D-FD3A-430C-B5E7-9A25F0634E5E}" type="slidenum">
              <a:rPr lang="en-US" sz="1200">
                <a:solidFill>
                  <a:srgbClr val="000000"/>
                </a:solidFill>
                <a:latin typeface="Calibri" panose="020F0502020204030204" pitchFamily="34" charset="0"/>
              </a:rPr>
            </a:fld>
            <a:endParaRPr lang="en-US" sz="12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3277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5800"/>
            <a:ext cx="4562475" cy="3422650"/>
          </a:xfrm>
          <a:solidFill>
            <a:srgbClr val="FFFFFF"/>
          </a:solidFill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2774" name="Text Box 4"/>
          <p:cNvSpPr txBox="1">
            <a:spLocks noChangeArrowheads="1"/>
          </p:cNvSpPr>
          <p:nvPr/>
        </p:nvSpPr>
        <p:spPr bwMode="auto">
          <a:xfrm>
            <a:off x="685800" y="4343400"/>
            <a:ext cx="5480050" cy="410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2BDBFC-A737-4674-95A6-BD8FC3BBB881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2BDBFC-A737-4674-95A6-BD8FC3BBB881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2BDBFC-A737-4674-95A6-BD8FC3BBB881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2BDBFC-A737-4674-95A6-BD8FC3BBB881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F78D47-8FFD-4512-8D28-D7D30AA2420B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pPr>
              <a:defRPr/>
            </a:pPr>
            <a:fld id="{734C9596-1561-4F47-B169-6589373C9CB0}" type="slidenum">
              <a:rPr lang="zh-CN" altLang="en-US" smtClean="0"/>
            </a:fld>
            <a:endParaRPr lang="en-US" altLang="zh-CN"/>
          </a:p>
        </p:txBody>
      </p:sp>
      <p:sp>
        <p:nvSpPr>
          <p:cNvPr id="7" name="Text Box 21"/>
          <p:cNvSpPr txBox="1">
            <a:spLocks noChangeArrowheads="1"/>
          </p:cNvSpPr>
          <p:nvPr userDrawn="1"/>
        </p:nvSpPr>
        <p:spPr bwMode="auto">
          <a:xfrm>
            <a:off x="7162800" y="152400"/>
            <a:ext cx="1981200" cy="396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altLang="zh-CN" sz="2000" u="sng">
                <a:latin typeface="AvantGarde" pitchFamily="34" charset="0"/>
                <a:ea typeface="SimSun" panose="02010600030101010101" pitchFamily="2" charset="-122"/>
              </a:rPr>
              <a:t>Outline</a:t>
            </a:r>
            <a:endParaRPr lang="en-US" altLang="zh-CN" sz="2000" u="sng">
              <a:latin typeface="AvantGarde" pitchFamily="34" charset="0"/>
              <a:ea typeface="SimSun" panose="02010600030101010101" pitchFamily="2" charset="-122"/>
            </a:endParaRPr>
          </a:p>
        </p:txBody>
      </p:sp>
      <p:sp>
        <p:nvSpPr>
          <p:cNvPr id="8" name="AutoShape 23">
            <a:hlinkClick r:id="" action="ppaction://hlinkshowjump?jump=previousslide" highlightClick="1"/>
          </p:cNvPr>
          <p:cNvSpPr>
            <a:spLocks noChangeArrowheads="1"/>
          </p:cNvSpPr>
          <p:nvPr userDrawn="1"/>
        </p:nvSpPr>
        <p:spPr bwMode="auto">
          <a:xfrm rot="5400000">
            <a:off x="7086600" y="76200"/>
            <a:ext cx="304800" cy="304800"/>
          </a:xfrm>
          <a:prstGeom prst="actionButtonBackPrevious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10" name="AutoShape 24">
            <a:hlinkClick r:id="" action="ppaction://hlinkshowjump?jump=nextslide" highlightClick="1"/>
          </p:cNvPr>
          <p:cNvSpPr>
            <a:spLocks noChangeArrowheads="1"/>
          </p:cNvSpPr>
          <p:nvPr userDrawn="1"/>
        </p:nvSpPr>
        <p:spPr bwMode="auto">
          <a:xfrm rot="16200000">
            <a:off x="7086600" y="457200"/>
            <a:ext cx="304800" cy="304800"/>
          </a:xfrm>
          <a:prstGeom prst="actionButtonBackPrevious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11" name="Rectangle 25"/>
          <p:cNvSpPr>
            <a:spLocks noChangeArrowheads="1"/>
          </p:cNvSpPr>
          <p:nvPr userDrawn="1"/>
        </p:nvSpPr>
        <p:spPr bwMode="auto">
          <a:xfrm>
            <a:off x="6705600" y="838200"/>
            <a:ext cx="2438400" cy="6019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/>
          <a:lstStyle/>
          <a:p>
            <a:pPr eaLnBrk="1" hangingPunct="1">
              <a:spcBef>
                <a:spcPct val="0"/>
              </a:spcBef>
              <a:defRPr/>
            </a:pPr>
            <a:endParaRPr lang="zh-CN" altLang="en-US" sz="1400" b="1">
              <a:solidFill>
                <a:schemeClr val="tx1"/>
              </a:solidFill>
              <a:latin typeface="AvantGarde" pitchFamily="34" charset="0"/>
              <a:ea typeface="SimSun" panose="02010600030101010101" pitchFamily="2" charset="-122"/>
            </a:endParaRPr>
          </a:p>
        </p:txBody>
      </p:sp>
      <p:sp>
        <p:nvSpPr>
          <p:cNvPr id="12" name="Text Box 30"/>
          <p:cNvSpPr txBox="1">
            <a:spLocks noChangeArrowheads="1"/>
          </p:cNvSpPr>
          <p:nvPr userDrawn="1"/>
        </p:nvSpPr>
        <p:spPr bwMode="auto">
          <a:xfrm>
            <a:off x="0" y="6400800"/>
            <a:ext cx="6629400" cy="2746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altLang="zh-CN">
                <a:solidFill>
                  <a:schemeClr val="tx1"/>
                </a:solidFill>
                <a:ea typeface="SimSun" panose="02010600030101010101" pitchFamily="2" charset="-122"/>
              </a:rPr>
              <a:t>© Copyright 1992–2004 by Deitel &amp; Associates, Inc. and Pearson Education Inc. All Rights Reserved</a:t>
            </a:r>
            <a:r>
              <a:rPr lang="en-US" altLang="zh-CN">
                <a:solidFill>
                  <a:schemeClr val="tx1"/>
                </a:solidFill>
                <a:latin typeface="AvantGarde" pitchFamily="34" charset="0"/>
                <a:ea typeface="SimSun" panose="02010600030101010101" pitchFamily="2" charset="-122"/>
              </a:rPr>
              <a:t>.</a:t>
            </a:r>
            <a:endParaRPr lang="en-US" altLang="zh-CN">
              <a:solidFill>
                <a:schemeClr val="tx1"/>
              </a:solidFill>
              <a:ea typeface="SimSun" panose="02010600030101010101" pitchFamily="2" charset="-122"/>
            </a:endParaRPr>
          </a:p>
        </p:txBody>
      </p:sp>
    </p:spTree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E1A3FC-59CE-474D-9569-50AD22CC8E28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pPr>
              <a:defRPr/>
            </a:pPr>
            <a:fld id="{9B166E11-64E3-4F73-B04E-7F106BCFFF09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E1A3FC-59CE-474D-9569-50AD22CC8E28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pPr>
              <a:defRPr/>
            </a:pPr>
            <a:fld id="{9B166E11-64E3-4F73-B04E-7F106BCFFF09}" type="slidenum">
              <a:rPr lang="zh-CN" altLang="en-US" smtClean="0"/>
            </a:fld>
            <a:endParaRPr lang="en-US" altLang="zh-CN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E1A3FC-59CE-474D-9569-50AD22CC8E28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pPr>
              <a:defRPr/>
            </a:pPr>
            <a:fld id="{9B166E11-64E3-4F73-B04E-7F106BCFFF09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E1A3FC-59CE-474D-9569-50AD22CC8E28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pPr>
              <a:defRPr/>
            </a:pPr>
            <a:fld id="{9B166E11-64E3-4F73-B04E-7F106BCFFF09}" type="slidenum">
              <a:rPr lang="zh-CN" altLang="en-US" smtClean="0"/>
            </a:fld>
            <a:endParaRPr lang="en-US" altLang="zh-CN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/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EE1A3FC-59CE-474D-9569-50AD22CC8E28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pPr>
              <a:defRPr/>
            </a:pPr>
            <a:fld id="{9B166E11-64E3-4F73-B04E-7F106BCFFF09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A339E02-518C-45D4-AFEA-20FF5E86475A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47999E-7031-42ED-94DE-C845CFFA06BB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603D3B3-07F5-4EA3-B17D-BBF195AEF26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008B66-D13B-4331-A839-75D7D9B9D9CA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C2CB087-0400-4922-9F91-7DC9C4839E49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pPr>
              <a:defRPr/>
            </a:pPr>
            <a:fld id="{BA98A58D-B9CE-4CA6-847A-291E9451A798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6C68D67-6EB7-4DC7-9727-8391EC2B56EB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pPr>
              <a:defRPr/>
            </a:pPr>
            <a:fld id="{8A37AD23-FB29-4133-9724-124394767C72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F034FBC-27D4-4810-9F83-B836C1894235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pPr>
              <a:defRPr/>
            </a:pPr>
            <a:fld id="{A6283AFB-95D9-4C50-9E69-CCF772E78D2F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852B12-B03F-401A-B09A-22FF8A471D26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07ACE5-6DCF-44B1-BCE5-AED4F1432B72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243E961-2071-4164-A816-F9134ED2D6BA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B0F9606-3640-4612-B129-D14368C53603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0EB93D-55FD-41C9-8418-0659BC3F3680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pPr>
              <a:defRPr/>
            </a:pPr>
            <a:fld id="{4EC7D8D7-F45D-4981-8A87-AE77D5099B43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EE1A3FC-59CE-474D-9569-50AD22CC8E28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pPr>
              <a:defRPr/>
            </a:pPr>
            <a:fld id="{9B166E11-64E3-4F73-B04E-7F106BCFFF09}" type="slidenum">
              <a:rPr lang="zh-CN" altLang="en-US" smtClean="0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jpe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GIF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jpe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AutoShape 3"/>
          <p:cNvSpPr>
            <a:spLocks noChangeArrowheads="1"/>
          </p:cNvSpPr>
          <p:nvPr/>
        </p:nvSpPr>
        <p:spPr bwMode="auto">
          <a:xfrm>
            <a:off x="2133600" y="2057400"/>
            <a:ext cx="5943600" cy="80327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18" name="Text Box 2"/>
          <p:cNvSpPr txBox="1">
            <a:spLocks noChangeArrowheads="1"/>
          </p:cNvSpPr>
          <p:nvPr/>
        </p:nvSpPr>
        <p:spPr bwMode="auto">
          <a:xfrm>
            <a:off x="228600" y="1711485"/>
            <a:ext cx="8686800" cy="44889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tabLst>
                <a:tab pos="633095" algn="l"/>
                <a:tab pos="1080770" algn="l"/>
                <a:tab pos="1530350" algn="l"/>
                <a:tab pos="1979295" algn="l"/>
                <a:tab pos="2428875" algn="l"/>
                <a:tab pos="2877820" algn="l"/>
                <a:tab pos="3327400" algn="l"/>
                <a:tab pos="3776345" algn="l"/>
                <a:tab pos="4225925" algn="l"/>
                <a:tab pos="4674870" algn="l"/>
                <a:tab pos="5124450" algn="l"/>
                <a:tab pos="5573395" algn="l"/>
                <a:tab pos="6022975" algn="l"/>
                <a:tab pos="6471920" algn="l"/>
                <a:tab pos="6921500" algn="l"/>
                <a:tab pos="7370445" algn="l"/>
                <a:tab pos="7820025" algn="l"/>
                <a:tab pos="8268970" algn="l"/>
                <a:tab pos="8718550" algn="l"/>
                <a:tab pos="9167495" algn="l"/>
                <a:tab pos="961707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 marL="365125" eaLnBrk="0" hangingPunct="0">
              <a:tabLst>
                <a:tab pos="633095" algn="l"/>
                <a:tab pos="1080770" algn="l"/>
                <a:tab pos="1530350" algn="l"/>
                <a:tab pos="1979295" algn="l"/>
                <a:tab pos="2428875" algn="l"/>
                <a:tab pos="2877820" algn="l"/>
                <a:tab pos="3327400" algn="l"/>
                <a:tab pos="3776345" algn="l"/>
                <a:tab pos="4225925" algn="l"/>
                <a:tab pos="4674870" algn="l"/>
                <a:tab pos="5124450" algn="l"/>
                <a:tab pos="5573395" algn="l"/>
                <a:tab pos="6022975" algn="l"/>
                <a:tab pos="6471920" algn="l"/>
                <a:tab pos="6921500" algn="l"/>
                <a:tab pos="7370445" algn="l"/>
                <a:tab pos="7820025" algn="l"/>
                <a:tab pos="8268970" algn="l"/>
                <a:tab pos="8718550" algn="l"/>
                <a:tab pos="9167495" algn="l"/>
                <a:tab pos="961707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 eaLnBrk="0" hangingPunct="0">
              <a:tabLst>
                <a:tab pos="633095" algn="l"/>
                <a:tab pos="1080770" algn="l"/>
                <a:tab pos="1530350" algn="l"/>
                <a:tab pos="1979295" algn="l"/>
                <a:tab pos="2428875" algn="l"/>
                <a:tab pos="2877820" algn="l"/>
                <a:tab pos="3327400" algn="l"/>
                <a:tab pos="3776345" algn="l"/>
                <a:tab pos="4225925" algn="l"/>
                <a:tab pos="4674870" algn="l"/>
                <a:tab pos="5124450" algn="l"/>
                <a:tab pos="5573395" algn="l"/>
                <a:tab pos="6022975" algn="l"/>
                <a:tab pos="6471920" algn="l"/>
                <a:tab pos="6921500" algn="l"/>
                <a:tab pos="7370445" algn="l"/>
                <a:tab pos="7820025" algn="l"/>
                <a:tab pos="8268970" algn="l"/>
                <a:tab pos="8718550" algn="l"/>
                <a:tab pos="9167495" algn="l"/>
                <a:tab pos="961707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 eaLnBrk="0" hangingPunct="0">
              <a:tabLst>
                <a:tab pos="633095" algn="l"/>
                <a:tab pos="1080770" algn="l"/>
                <a:tab pos="1530350" algn="l"/>
                <a:tab pos="1979295" algn="l"/>
                <a:tab pos="2428875" algn="l"/>
                <a:tab pos="2877820" algn="l"/>
                <a:tab pos="3327400" algn="l"/>
                <a:tab pos="3776345" algn="l"/>
                <a:tab pos="4225925" algn="l"/>
                <a:tab pos="4674870" algn="l"/>
                <a:tab pos="5124450" algn="l"/>
                <a:tab pos="5573395" algn="l"/>
                <a:tab pos="6022975" algn="l"/>
                <a:tab pos="6471920" algn="l"/>
                <a:tab pos="6921500" algn="l"/>
                <a:tab pos="7370445" algn="l"/>
                <a:tab pos="7820025" algn="l"/>
                <a:tab pos="8268970" algn="l"/>
                <a:tab pos="8718550" algn="l"/>
                <a:tab pos="9167495" algn="l"/>
                <a:tab pos="961707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 eaLnBrk="0" hangingPunct="0">
              <a:tabLst>
                <a:tab pos="633095" algn="l"/>
                <a:tab pos="1080770" algn="l"/>
                <a:tab pos="1530350" algn="l"/>
                <a:tab pos="1979295" algn="l"/>
                <a:tab pos="2428875" algn="l"/>
                <a:tab pos="2877820" algn="l"/>
                <a:tab pos="3327400" algn="l"/>
                <a:tab pos="3776345" algn="l"/>
                <a:tab pos="4225925" algn="l"/>
                <a:tab pos="4674870" algn="l"/>
                <a:tab pos="5124450" algn="l"/>
                <a:tab pos="5573395" algn="l"/>
                <a:tab pos="6022975" algn="l"/>
                <a:tab pos="6471920" algn="l"/>
                <a:tab pos="6921500" algn="l"/>
                <a:tab pos="7370445" algn="l"/>
                <a:tab pos="7820025" algn="l"/>
                <a:tab pos="8268970" algn="l"/>
                <a:tab pos="8718550" algn="l"/>
                <a:tab pos="9167495" algn="l"/>
                <a:tab pos="961707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33095" algn="l"/>
                <a:tab pos="1080770" algn="l"/>
                <a:tab pos="1530350" algn="l"/>
                <a:tab pos="1979295" algn="l"/>
                <a:tab pos="2428875" algn="l"/>
                <a:tab pos="2877820" algn="l"/>
                <a:tab pos="3327400" algn="l"/>
                <a:tab pos="3776345" algn="l"/>
                <a:tab pos="4225925" algn="l"/>
                <a:tab pos="4674870" algn="l"/>
                <a:tab pos="5124450" algn="l"/>
                <a:tab pos="5573395" algn="l"/>
                <a:tab pos="6022975" algn="l"/>
                <a:tab pos="6471920" algn="l"/>
                <a:tab pos="6921500" algn="l"/>
                <a:tab pos="7370445" algn="l"/>
                <a:tab pos="7820025" algn="l"/>
                <a:tab pos="8268970" algn="l"/>
                <a:tab pos="8718550" algn="l"/>
                <a:tab pos="9167495" algn="l"/>
                <a:tab pos="961707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33095" algn="l"/>
                <a:tab pos="1080770" algn="l"/>
                <a:tab pos="1530350" algn="l"/>
                <a:tab pos="1979295" algn="l"/>
                <a:tab pos="2428875" algn="l"/>
                <a:tab pos="2877820" algn="l"/>
                <a:tab pos="3327400" algn="l"/>
                <a:tab pos="3776345" algn="l"/>
                <a:tab pos="4225925" algn="l"/>
                <a:tab pos="4674870" algn="l"/>
                <a:tab pos="5124450" algn="l"/>
                <a:tab pos="5573395" algn="l"/>
                <a:tab pos="6022975" algn="l"/>
                <a:tab pos="6471920" algn="l"/>
                <a:tab pos="6921500" algn="l"/>
                <a:tab pos="7370445" algn="l"/>
                <a:tab pos="7820025" algn="l"/>
                <a:tab pos="8268970" algn="l"/>
                <a:tab pos="8718550" algn="l"/>
                <a:tab pos="9167495" algn="l"/>
                <a:tab pos="961707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33095" algn="l"/>
                <a:tab pos="1080770" algn="l"/>
                <a:tab pos="1530350" algn="l"/>
                <a:tab pos="1979295" algn="l"/>
                <a:tab pos="2428875" algn="l"/>
                <a:tab pos="2877820" algn="l"/>
                <a:tab pos="3327400" algn="l"/>
                <a:tab pos="3776345" algn="l"/>
                <a:tab pos="4225925" algn="l"/>
                <a:tab pos="4674870" algn="l"/>
                <a:tab pos="5124450" algn="l"/>
                <a:tab pos="5573395" algn="l"/>
                <a:tab pos="6022975" algn="l"/>
                <a:tab pos="6471920" algn="l"/>
                <a:tab pos="6921500" algn="l"/>
                <a:tab pos="7370445" algn="l"/>
                <a:tab pos="7820025" algn="l"/>
                <a:tab pos="8268970" algn="l"/>
                <a:tab pos="8718550" algn="l"/>
                <a:tab pos="9167495" algn="l"/>
                <a:tab pos="961707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defTabSz="44958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633095" algn="l"/>
                <a:tab pos="1080770" algn="l"/>
                <a:tab pos="1530350" algn="l"/>
                <a:tab pos="1979295" algn="l"/>
                <a:tab pos="2428875" algn="l"/>
                <a:tab pos="2877820" algn="l"/>
                <a:tab pos="3327400" algn="l"/>
                <a:tab pos="3776345" algn="l"/>
                <a:tab pos="4225925" algn="l"/>
                <a:tab pos="4674870" algn="l"/>
                <a:tab pos="5124450" algn="l"/>
                <a:tab pos="5573395" algn="l"/>
                <a:tab pos="6022975" algn="l"/>
                <a:tab pos="6471920" algn="l"/>
                <a:tab pos="6921500" algn="l"/>
                <a:tab pos="7370445" algn="l"/>
                <a:tab pos="7820025" algn="l"/>
                <a:tab pos="8268970" algn="l"/>
                <a:tab pos="8718550" algn="l"/>
                <a:tab pos="9167495" algn="l"/>
                <a:tab pos="9617075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Compiler for Chemistry Reaction Simulation</a:t>
            </a:r>
            <a:endParaRPr lang="en-US" altLang="en-US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b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Supervisor								Research Scholar</a:t>
            </a:r>
            <a:endParaRPr lang="en-US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 </a:t>
            </a:r>
            <a:r>
              <a:rPr lang="en-US" sz="20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G.Michael</a:t>
            </a: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	      </a:t>
            </a:r>
            <a:r>
              <a:rPr lang="en-IN" altLang="en-US" sz="20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S.V.N.Sreedevi</a:t>
            </a:r>
            <a:endParaRPr lang="en-US" sz="20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Professor								      </a:t>
            </a:r>
            <a:r>
              <a:rPr lang="en-IN" alt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192311218</a:t>
            </a:r>
            <a:endParaRPr lang="en-US" sz="20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 Science and Engineering		      </a:t>
            </a:r>
            <a:r>
              <a:rPr lang="en-IN" alt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CSE</a:t>
            </a:r>
            <a:endParaRPr lang="en-US" sz="20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Saveetha School of Engineering		      Saveetha School of Engineering 											</a:t>
            </a:r>
            <a:endParaRPr lang="en-US" sz="20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</a:t>
            </a:r>
            <a:endParaRPr lang="en-US" sz="20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z="1400" b="1" smtClean="0">
                <a:solidFill>
                  <a:schemeClr val="tx1"/>
                </a:solidFill>
              </a:rPr>
            </a:fld>
            <a:endParaRPr lang="en-US" altLang="zh-CN" sz="1400" b="1" dirty="0">
              <a:solidFill>
                <a:schemeClr val="tx1"/>
              </a:solidFill>
            </a:endParaRPr>
          </a:p>
        </p:txBody>
      </p:sp>
      <p:pic>
        <p:nvPicPr>
          <p:cNvPr id="1026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09571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pic>
        <p:nvPicPr>
          <p:cNvPr id="6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136524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168048" y="1496803"/>
            <a:ext cx="81483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of the Reaction Compiler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16" y="2045349"/>
            <a:ext cx="598408" cy="598408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16" y="3361587"/>
            <a:ext cx="598408" cy="598408"/>
          </a:xfrm>
          <a:prstGeom prst="rect">
            <a:avLst/>
          </a:prstGeom>
        </p:spPr>
      </p:pic>
      <p:pic>
        <p:nvPicPr>
          <p:cNvPr id="8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028" y="4677825"/>
            <a:ext cx="598408" cy="598408"/>
          </a:xfrm>
          <a:prstGeom prst="rect">
            <a:avLst/>
          </a:prstGeom>
        </p:spPr>
      </p:pic>
      <p:pic>
        <p:nvPicPr>
          <p:cNvPr id="10" name="Imag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592" y="5906852"/>
            <a:ext cx="598408" cy="598408"/>
          </a:xfrm>
          <a:prstGeom prst="rect">
            <a:avLst/>
          </a:prstGeom>
        </p:spPr>
      </p:pic>
      <p:pic>
        <p:nvPicPr>
          <p:cNvPr id="6146" name="Picture 2" descr="Compiler Architecture | Download Scientific Diagram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004" y="2819400"/>
            <a:ext cx="449580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096206" y="2001791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23816" y="2459107"/>
            <a:ext cx="46695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Chemical reactions, rate constants, environmental conditions.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63440" y="3276716"/>
            <a:ext cx="36609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Representation (IR):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Graph-based representation of reaction pathways.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72584" y="4654034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</a:t>
            </a:r>
            <a:r>
              <a:rPr lang="en-IN" b="1" dirty="0"/>
              <a:t>:</a:t>
            </a:r>
            <a:endParaRPr lang="en-IN" b="1" dirty="0"/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Parallelization, vectorization, memory management</a:t>
            </a:r>
            <a:r>
              <a:rPr lang="en-IN" dirty="0"/>
              <a:t>.</a:t>
            </a:r>
            <a:endParaRPr lang="en-IN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952500" y="5906852"/>
            <a:ext cx="358649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Generation: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Converts into C++, CUDA, OpenCL for efficient execution.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1602105"/>
            <a:ext cx="9144000" cy="1445895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Optimization Techniques in the Compiler</a:t>
            </a:r>
            <a:b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</a:br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pic>
        <p:nvPicPr>
          <p:cNvPr id="6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136524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808" y="2593337"/>
            <a:ext cx="826770" cy="761646"/>
          </a:xfrm>
          <a:prstGeom prst="rect">
            <a:avLst/>
          </a:prstGeom>
        </p:spPr>
      </p:pic>
      <p:pic>
        <p:nvPicPr>
          <p:cNvPr id="11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616" y="3894934"/>
            <a:ext cx="826770" cy="761645"/>
          </a:xfrm>
          <a:prstGeom prst="rect">
            <a:avLst/>
          </a:prstGeom>
        </p:spPr>
      </p:pic>
      <p:pic>
        <p:nvPicPr>
          <p:cNvPr id="12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5756" y="5255895"/>
            <a:ext cx="826770" cy="76164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936242" y="2853981"/>
            <a:ext cx="45720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Distributes computations across multiple processors. 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ea typeface="Heebo Light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957578" y="2570899"/>
            <a:ext cx="4572000" cy="356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Parallel Computing:</a:t>
            </a:r>
            <a:endParaRPr lang="en-US" sz="2000" b="1" dirty="0"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72818" y="3884382"/>
            <a:ext cx="4572000" cy="348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Vectorization:</a:t>
            </a:r>
            <a:endParaRPr lang="en-US" sz="2000" b="1" dirty="0"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78914" y="4195115"/>
            <a:ext cx="4572000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Uses SIMD (Single Instruction, Multiple Data) to enhance computational speed. 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ea typeface="Heebo Light" pitchFamily="34" charset="-122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068830" y="5061269"/>
            <a:ext cx="4572000" cy="348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Adaptive Time-Stepping:</a:t>
            </a:r>
            <a:endParaRPr lang="en-US" sz="2000" b="1" dirty="0"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978914" y="5427203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Heebo Light" pitchFamily="34" charset="-122"/>
                <a:cs typeface="Times New Roman" panose="02020603050405020304" pitchFamily="18" charset="0"/>
              </a:rPr>
              <a:t>Adjusts simulation resolution based on reaction dynamics. 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pic>
        <p:nvPicPr>
          <p:cNvPr id="6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1204" y="415530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1707723"/>
            <a:ext cx="9144000" cy="806877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sz="3600" b="1" dirty="0">
                <a:solidFill>
                  <a:srgbClr val="7030A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Advantages of Using the Reaction Compiler</a:t>
            </a:r>
            <a:b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</a:br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901822" y="2514600"/>
            <a:ext cx="4279778" cy="434340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Eliminates manual translation of chemical reactions into code.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Achieves up to 10x speedup compared to traditional molecular dynamics packages.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Maintains accuracy with less than 5% error in reaction rate predictions.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simulate reaction networks with over 1000 species.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 descr="PPT - Simulation PowerPoint Presentation, free download - ID:300158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514600"/>
            <a:ext cx="3605642" cy="4110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1707723"/>
            <a:ext cx="8839200" cy="806877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Implementation – Code Generation Process</a:t>
            </a:r>
            <a:b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</a:br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772" y="315336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901822" y="2797357"/>
            <a:ext cx="7730950" cy="434340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chemical equations and parameters. 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 reactions into an intermediate representation (graph format). 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 optimization techniques (parallelization, vectorization). 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machine-optimized code in C++/CUDA/OpenCL. 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5: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Execute simulation and analyze results.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pic>
        <p:nvPicPr>
          <p:cNvPr id="6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772" y="315336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52400" y="1707723"/>
            <a:ext cx="8991600" cy="806877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Performance Benchmarks – Speed Improvement</a:t>
            </a:r>
            <a:b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</a:br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901822" y="2797357"/>
            <a:ext cx="4203578" cy="434340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10x faster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 traditional simulation methods like LAMMPS.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handling of complex reaction networks.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utilization of modern computing resources (GPUs, HPC clusters).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2286000"/>
            <a:ext cx="3623310" cy="45421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pic>
        <p:nvPicPr>
          <p:cNvPr id="6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772" y="315336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24968" y="1746036"/>
            <a:ext cx="8991600" cy="1109630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Performance Benchmarks –</a:t>
            </a:r>
            <a:b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</a:b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 Validation 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</a:br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03717" y="3429000"/>
            <a:ext cx="8089778" cy="243840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 than 5% deviation in reaction rate predictions compared to experimental data. 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Validated across multiple chemical reaction case studies.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reproducibility and precision in simulations.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</a:fld>
            <a:endParaRPr lang="en-US" altLang="zh-CN"/>
          </a:p>
        </p:txBody>
      </p:sp>
      <p:pic>
        <p:nvPicPr>
          <p:cNvPr id="4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772" y="315336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/>
          <p:nvPr/>
        </p:nvSpPr>
        <p:spPr>
          <a:xfrm>
            <a:off x="124968" y="1746036"/>
            <a:ext cx="8991600" cy="11096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defRPr/>
            </a:pPr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Future Enhancements – Machine Learning Integration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</a:br>
            <a:endParaRPr lang="en-US" sz="32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6" name="Content Placeholder 2"/>
          <p:cNvSpPr txBox="1"/>
          <p:nvPr/>
        </p:nvSpPr>
        <p:spPr>
          <a:xfrm>
            <a:off x="803717" y="3429000"/>
            <a:ext cx="4073083" cy="34290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AI/ML to predict reaction rates and optimize simulations dynamically.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Self-learning compiler* that improves over time. 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computational cost while maintaining accuracy.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 descr="Machine Learning Assisted Understanding and Discovery of CO2 Reduction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3823481"/>
            <a:ext cx="4230624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</a:fld>
            <a:endParaRPr lang="en-US" altLang="zh-CN"/>
          </a:p>
        </p:txBody>
      </p:sp>
      <p:pic>
        <p:nvPicPr>
          <p:cNvPr id="4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772" y="315336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 txBox="1"/>
          <p:nvPr/>
        </p:nvSpPr>
        <p:spPr>
          <a:xfrm>
            <a:off x="4133088" y="3733800"/>
            <a:ext cx="4502732" cy="34290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Hybrid quantum mechanics/molecular mechanics (QM/MM) support.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accurate modeling of catalytic reactions and protein-ligand interactions.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/>
          <p:cNvSpPr txBox="1"/>
          <p:nvPr/>
        </p:nvSpPr>
        <p:spPr>
          <a:xfrm>
            <a:off x="124968" y="1746036"/>
            <a:ext cx="8991600" cy="11096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defRPr/>
            </a:pP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Future Enhancements – Support for QM/MM Models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</a:br>
            <a:endParaRPr lang="en-US" sz="32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6148" name="Picture 4" descr="Multiscale QM/MM modelling of catalytic systems with ChemShell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743200"/>
            <a:ext cx="3624707" cy="4002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</a:fld>
            <a:endParaRPr lang="en-US" altLang="zh-CN"/>
          </a:p>
        </p:txBody>
      </p:sp>
      <p:pic>
        <p:nvPicPr>
          <p:cNvPr id="4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772" y="315336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/>
          <p:nvPr/>
        </p:nvSpPr>
        <p:spPr>
          <a:xfrm>
            <a:off x="304800" y="2024568"/>
            <a:ext cx="8991600" cy="11096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defRPr/>
            </a:pP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Future Enhancements – </a:t>
            </a:r>
            <a:endParaRPr lang="en-US" sz="3200" b="1" dirty="0">
              <a:solidFill>
                <a:srgbClr val="7030A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User-Friendly Interface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</a:br>
            <a:endParaRPr lang="en-US" sz="32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6" name="Content Placeholder 2"/>
          <p:cNvSpPr txBox="1"/>
          <p:nvPr/>
        </p:nvSpPr>
        <p:spPr>
          <a:xfrm>
            <a:off x="1219200" y="3733800"/>
            <a:ext cx="7416620" cy="29718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panose="05040102010807070707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 a graphical user interface (GUI) to make the compiler accessible to chemists without coding experience.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Simplifying reaction input and result visualization.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Bringing compiler-based chemistry simulations to non-experts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</a:fld>
            <a:endParaRPr lang="en-US" altLang="zh-CN"/>
          </a:p>
        </p:txBody>
      </p:sp>
      <p:pic>
        <p:nvPicPr>
          <p:cNvPr id="4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772" y="315336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 txBox="1"/>
          <p:nvPr/>
        </p:nvSpPr>
        <p:spPr>
          <a:xfrm>
            <a:off x="304800" y="2024568"/>
            <a:ext cx="8991600" cy="11096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defRPr/>
            </a:pPr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Applications of the Compiler in Industry</a:t>
            </a:r>
            <a:endParaRPr lang="en-US" sz="32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6" name="Text Box 10"/>
          <p:cNvSpPr txBox="1"/>
          <p:nvPr/>
        </p:nvSpPr>
        <p:spPr>
          <a:xfrm>
            <a:off x="685800" y="2819400"/>
            <a:ext cx="4789805" cy="324358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571500" indent="-342900" algn="just" defTabSz="2667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Pharmaceuticals:</a:t>
            </a:r>
            <a:endParaRPr lang="en-US" sz="2000" b="1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</a:endParaRPr>
          </a:p>
          <a:p>
            <a:pPr marL="228600" algn="just" defTabSz="266700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Drug discovery and molecular interaction modeling. </a:t>
            </a:r>
            <a:endParaRPr lang="en-US" sz="2000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</a:endParaRPr>
          </a:p>
          <a:p>
            <a:pPr marL="571500" indent="-342900" algn="just" defTabSz="2667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Energy sector:</a:t>
            </a:r>
            <a:endParaRPr lang="en-US" sz="2000" b="1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</a:endParaRPr>
          </a:p>
          <a:p>
            <a:pPr marL="228600" algn="just" defTabSz="266700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Optimization of fuel cells and battery materials. </a:t>
            </a:r>
            <a:endParaRPr lang="en-US" sz="2000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</a:endParaRPr>
          </a:p>
          <a:p>
            <a:pPr marL="571500" indent="-342900" algn="just" defTabSz="2667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Environmental science:</a:t>
            </a:r>
            <a:endParaRPr lang="en-US" sz="2000" b="1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</a:endParaRPr>
          </a:p>
          <a:p>
            <a:pPr marL="228600" algn="just" defTabSz="266700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Predicting air pollution and climate effects. </a:t>
            </a:r>
            <a:endParaRPr sz="2000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</a:endParaRPr>
          </a:p>
        </p:txBody>
      </p:sp>
      <p:pic>
        <p:nvPicPr>
          <p:cNvPr id="3074" name="Picture 2" descr="Performance Benchmarking | Technology Glossary Definitions | G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400" y="2742565"/>
            <a:ext cx="3378200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973285" y="1452895"/>
            <a:ext cx="7499350" cy="792162"/>
          </a:xfrm>
        </p:spPr>
        <p:txBody>
          <a:bodyPr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772" y="232968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961093" y="2281632"/>
            <a:ext cx="7086600" cy="434340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MODELS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FLAWS IN EXISTING MODEL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DISCUSSION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HANCEMENTS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QUERIES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835" y="1466215"/>
            <a:ext cx="7499350" cy="800735"/>
          </a:xfrm>
        </p:spPr>
        <p:txBody>
          <a:bodyPr>
            <a:normAutofit/>
          </a:bodyPr>
          <a:lstStyle/>
          <a:p>
            <a:pPr marL="0" indent="0" algn="ctr">
              <a:lnSpc>
                <a:spcPts val="5550"/>
              </a:lnSpc>
              <a:buNone/>
            </a:pPr>
            <a:r>
              <a:rPr lang="en-IN" alt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Conclusion &amp; Queries</a:t>
            </a:r>
            <a:endParaRPr lang="en-IN" altLang="en-US" sz="36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pic>
        <p:nvPicPr>
          <p:cNvPr id="6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136524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 Box 10"/>
          <p:cNvSpPr txBox="1"/>
          <p:nvPr/>
        </p:nvSpPr>
        <p:spPr>
          <a:xfrm>
            <a:off x="838835" y="2326005"/>
            <a:ext cx="7676515" cy="36810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571500" indent="-342900" algn="just" defTabSz="2667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Key Takeaways: </a:t>
            </a:r>
            <a:endParaRPr lang="en-US" sz="2000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</a:endParaRPr>
          </a:p>
          <a:p>
            <a:pPr marL="571500" indent="-342900" algn="just" defTabSz="2667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The 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Reaction Compiler automates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and 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optimizes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 chemical reaction simulations.    </a:t>
            </a:r>
            <a:endParaRPr lang="en-US" sz="2000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</a:endParaRPr>
          </a:p>
          <a:p>
            <a:pPr marL="571500" indent="-342900" algn="just" defTabSz="2667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 Achieves 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higher speed, accuracy, and scalability than traditional methods.   </a:t>
            </a:r>
            <a:endParaRPr lang="en-US" sz="2000" b="1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</a:endParaRPr>
          </a:p>
          <a:p>
            <a:pPr marL="571500" indent="-342900" algn="just" defTabSz="2667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Future enhancements include 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</a:rPr>
              <a:t>AI integration and GUI development</a:t>
            </a:r>
            <a:endParaRPr sz="2000" b="1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pic>
        <p:nvPicPr>
          <p:cNvPr id="6" name="Picture 5" descr="thank-you-from-christian-vision-allia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3285" y="1452895"/>
            <a:ext cx="7499350" cy="792162"/>
          </a:xfrm>
        </p:spPr>
        <p:txBody>
          <a:bodyPr>
            <a:normAutofit fontScale="90000"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Chemistry Reaction Simulation</a:t>
            </a:r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41A7F6-1F69-443A-82D9-777AEA64EBC9}" type="slidenum">
              <a:rPr lang="zh-CN" altLang="en-US"/>
            </a:fld>
            <a:endParaRPr lang="en-US" altLang="zh-CN"/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09571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515327"/>
            <a:ext cx="3084577" cy="3983736"/>
          </a:xfrm>
          <a:prstGeom prst="rect">
            <a:avLst/>
          </a:prstGeom>
        </p:spPr>
      </p:pic>
      <p:sp>
        <p:nvSpPr>
          <p:cNvPr id="11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3236977" y="2868285"/>
            <a:ext cx="5754687" cy="3277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is reaction simulation?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Chemical reactions are governed by quantum mechanics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Simulations help predict reaction outcomes, energy changes, and mechanisms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 is an efficient compiler needed?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methods are slow, computationally expensive, and error-prone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705" y="1470819"/>
            <a:ext cx="7499350" cy="977488"/>
          </a:xfrm>
        </p:spPr>
        <p:txBody>
          <a:bodyPr>
            <a:normAutofit fontScale="90000"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Chemistry Reaction Simulation</a:t>
            </a:r>
            <a:endParaRPr lang="en-US" sz="3600" b="1" dirty="0">
              <a:solidFill>
                <a:srgbClr val="7030A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1822" y="2514600"/>
            <a:ext cx="7086600" cy="434340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of reaction simulation in various fields: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Drug Discovery: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Predicting drug interactions and molecular stability.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 Science: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Designing new materials and optimizing catalysts.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 Research: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Enhancing battery performance and fuel cell efficiency.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Science: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Modeling atmospheric reactions and pollutant dispersion.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41A7F6-1F69-443A-82D9-777AEA64EBC9}" type="slidenum">
              <a:rPr lang="zh-CN" altLang="en-US"/>
            </a:fld>
            <a:endParaRPr lang="en-US" altLang="zh-CN"/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09571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4"/>
          <p:cNvSpPr txBox="1"/>
          <p:nvPr/>
        </p:nvSpPr>
        <p:spPr>
          <a:xfrm>
            <a:off x="1068705" y="327152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05000"/>
            <a:ext cx="7499350" cy="792162"/>
          </a:xfrm>
        </p:spPr>
        <p:txBody>
          <a:bodyPr>
            <a:normAutofit fontScale="90000"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Models in Reaction Simulation</a:t>
            </a:r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41A7F6-1F69-443A-82D9-777AEA64EBC9}" type="slidenum">
              <a:rPr lang="zh-CN" altLang="en-US"/>
            </a:fld>
            <a:endParaRPr lang="en-US" altLang="zh-CN"/>
          </a:p>
        </p:txBody>
      </p:sp>
      <p:sp>
        <p:nvSpPr>
          <p:cNvPr id="9" name="Content Placeholder 2"/>
          <p:cNvSpPr txBox="1"/>
          <p:nvPr/>
        </p:nvSpPr>
        <p:spPr>
          <a:xfrm>
            <a:off x="152400" y="2699892"/>
            <a:ext cx="6270572" cy="4160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simulation methods used in computational chemistry: 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Density Functional Theory (DFT):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Calculates electronic structures of molecules but is computationally expensive.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Molecular Dynamics (MD):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Simulates molecular motion but lacks accuracy for complex chemical reactions.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Quantum Mechanics/Molecular Mechanics (QM/MM):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Hybrid approach combining quantum and classical methods but requires high computational power.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850"/>
              </a:lnSpc>
              <a:buNone/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ea typeface="Heebo Light" pitchFamily="34" charset="-122"/>
              <a:cs typeface="Times New Roman" panose="02020603050405020304" pitchFamily="18" charset="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2400" dirty="0">
              <a:latin typeface="Heebo Light" pitchFamily="34" charset="0"/>
              <a:ea typeface="Heebo Light" pitchFamily="34" charset="-122"/>
              <a:cs typeface="Heebo Light" pitchFamily="34" charset="-120"/>
              <a:sym typeface="+mn-ea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09571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972" y="3200400"/>
            <a:ext cx="2721028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495458"/>
            <a:ext cx="7499350" cy="1370965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with Existing Models</a:t>
            </a:r>
            <a:endParaRPr lang="en-IN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41A7F6-1F69-443A-82D9-777AEA64EBC9}" type="slidenum">
              <a:rPr lang="zh-CN" altLang="en-US"/>
            </a:fld>
            <a:endParaRPr lang="en-US" altLang="zh-CN"/>
          </a:p>
        </p:txBody>
      </p:sp>
      <p:sp>
        <p:nvSpPr>
          <p:cNvPr id="9" name="Content Placeholder 2"/>
          <p:cNvSpPr txBox="1"/>
          <p:nvPr/>
        </p:nvSpPr>
        <p:spPr>
          <a:xfrm>
            <a:off x="906145" y="3352800"/>
            <a:ext cx="7556500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2550" indent="0">
              <a:lnSpc>
                <a:spcPct val="150000"/>
              </a:lnSpc>
              <a:spcBef>
                <a:spcPts val="0"/>
              </a:spcBef>
              <a:buFont typeface="Wingdings 2" panose="05020102010507070707"/>
              <a:buNone/>
              <a:defRPr/>
            </a:pPr>
            <a:endParaRPr lang="en-IN" alt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09571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4424172" y="2520793"/>
            <a:ext cx="4800599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Computational Cost: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Quantum chemistry calculations are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time-intensive and resource-heavy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Slow Simulation Speeds: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Large reaction networks take days or weeks to simulate accurately.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Manual Translation of Reactions into Code: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Chemists must manually input reaction data, leading to errors.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2" name="Picture 4" descr="Quantum computing and chemistry - ScienceDirec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84" y="2866423"/>
            <a:ext cx="4182364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505200" y="1602105"/>
            <a:ext cx="5638800" cy="1169635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Flaws in Existing Models – Computational Bottleneck</a:t>
            </a:r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09571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 Box 27"/>
          <p:cNvSpPr txBox="1"/>
          <p:nvPr/>
        </p:nvSpPr>
        <p:spPr>
          <a:xfrm>
            <a:off x="4710242" y="2771740"/>
            <a:ext cx="3805641" cy="53455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dirty="0">
              <a:solidFill>
                <a:srgbClr val="FFC000"/>
              </a:solidFill>
              <a:latin typeface="Times New Roman" panose="02020603050405020304" pitchFamily="18" charset="0"/>
              <a:ea typeface="Heebo Light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2000" dirty="0">
              <a:solidFill>
                <a:srgbClr val="FFC000"/>
              </a:solidFill>
              <a:latin typeface="Times New Roman" panose="02020603050405020304" pitchFamily="18" charset="0"/>
              <a:ea typeface="Heebo Light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Shape 1"/>
          <p:cNvSpPr/>
          <p:nvPr/>
        </p:nvSpPr>
        <p:spPr>
          <a:xfrm>
            <a:off x="3886200" y="2729548"/>
            <a:ext cx="30480" cy="3991928"/>
          </a:xfrm>
          <a:prstGeom prst="roundRect">
            <a:avLst>
              <a:gd name="adj" fmla="val 312558"/>
            </a:avLst>
          </a:prstGeom>
          <a:solidFill>
            <a:srgbClr val="4A2C85"/>
          </a:solidFill>
        </p:spPr>
      </p:sp>
      <p:sp>
        <p:nvSpPr>
          <p:cNvPr id="6" name="Shape 3"/>
          <p:cNvSpPr/>
          <p:nvPr/>
        </p:nvSpPr>
        <p:spPr>
          <a:xfrm>
            <a:off x="3661529" y="30627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92D050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ctr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3661529" y="42978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92D050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ctr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11"/>
          <p:cNvSpPr/>
          <p:nvPr/>
        </p:nvSpPr>
        <p:spPr>
          <a:xfrm>
            <a:off x="3661529" y="551624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92D050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pPr algn="ctr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2"/>
          <p:cNvSpPr/>
          <p:nvPr/>
        </p:nvSpPr>
        <p:spPr>
          <a:xfrm>
            <a:off x="4162941" y="578023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</p:spPr>
      </p:sp>
      <p:sp>
        <p:nvSpPr>
          <p:cNvPr id="12" name="Shape 6"/>
          <p:cNvSpPr/>
          <p:nvPr/>
        </p:nvSpPr>
        <p:spPr>
          <a:xfrm>
            <a:off x="4171859" y="3251562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</p:spPr>
      </p:sp>
      <p:sp>
        <p:nvSpPr>
          <p:cNvPr id="13" name="Shape 6"/>
          <p:cNvSpPr/>
          <p:nvPr/>
        </p:nvSpPr>
        <p:spPr>
          <a:xfrm>
            <a:off x="4171831" y="4553040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</p:spPr>
      </p:sp>
      <p:sp>
        <p:nvSpPr>
          <p:cNvPr id="17" name="TextBox 16"/>
          <p:cNvSpPr txBox="1"/>
          <p:nvPr/>
        </p:nvSpPr>
        <p:spPr>
          <a:xfrm>
            <a:off x="5103851" y="2939008"/>
            <a:ext cx="4205594" cy="32280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Quantum chemistry calculations are computationally expensive.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time complexity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Simulating large reaction networks is impractical.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for high-performance computing resources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AutoShape 4" descr="A conceptual illustration of computational bottlenecks in existing chemistry reaction simulation models. The image should depict an overwhelmed scientist in front of a supercomputer struggling to process complex molecular simulations. The screens should display overloaded processors, error messages, and slow progress bars. A visual contrast should highlight the excessive computational demand, such as overheating computer chips, tangled data streams, and an exhausted researcher. The environment should emphasize high resource consumption and inefficiency.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pic>
        <p:nvPicPr>
          <p:cNvPr id="3080" name="Picture 8" descr="Bottleneck Detection in Modular Construction Factories Using Computer Visi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" y="2590800"/>
            <a:ext cx="3417661" cy="4130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pic>
        <p:nvPicPr>
          <p:cNvPr id="6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" y="232968"/>
            <a:ext cx="73914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495458"/>
            <a:ext cx="7499350" cy="1370965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 Limitations</a:t>
            </a:r>
            <a:endParaRPr lang="en-IN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901822" y="2514600"/>
            <a:ext cx="7086600" cy="434340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DFT and Molecular Dynamics use approximations that introduce errors.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Approximation issues: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DFT: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Struggles with dispersion forces and electron correlation.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Cannot accurately simulate quantum effects in chemical reactions.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Consequences: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Incorrect predictions of reaction rates and molecular stability.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Poor reproducibility across different simulations.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033334" y="1497832"/>
            <a:ext cx="7499350" cy="792162"/>
          </a:xfrm>
        </p:spPr>
        <p:txBody>
          <a:bodyPr>
            <a:normAutofit fontScale="90000"/>
          </a:bodyPr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the Proposed Model – Compiler-Based Simulation</a:t>
            </a:r>
            <a:endParaRPr lang="en-US" sz="3600" b="1" dirty="0">
              <a:solidFill>
                <a:srgbClr val="C0000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</a:fld>
            <a:endParaRPr lang="en-US" altLang="zh-CN"/>
          </a:p>
        </p:txBody>
      </p:sp>
      <p:pic>
        <p:nvPicPr>
          <p:cNvPr id="6" name="Picture 2" descr="SSE-Computer Science and Engineeri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09571"/>
            <a:ext cx="72390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46968" y="3088808"/>
            <a:ext cx="4391026" cy="17045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specialized compiler that automates reaction translation into optimized simulation code.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ea typeface="Montserrat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800600" y="3055280"/>
            <a:ext cx="4267200" cy="4115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 of the Compiler: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Converts chemical equations into machine-readable code.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Optimizes reaction simulations for speed and accuracy.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Generates parallelized code for efficient execution on GPUs and HPC clusters</a:t>
            </a:r>
            <a:r>
              <a:rPr lang="en-US" sz="2000" dirty="0"/>
              <a:t>.</a:t>
            </a:r>
            <a:endParaRPr lang="en-US" sz="2000" dirty="0"/>
          </a:p>
          <a:p>
            <a:pPr marL="0" indent="0">
              <a:lnSpc>
                <a:spcPts val="2750"/>
              </a:lnSpc>
              <a:buNone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ea typeface="Heebo Light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5858</Words>
  <Application>WPS Presentation</Application>
  <PresentationFormat>On-screen Show (4:3)</PresentationFormat>
  <Paragraphs>266</Paragraphs>
  <Slides>21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2" baseType="lpstr">
      <vt:lpstr>Arial</vt:lpstr>
      <vt:lpstr>SimSun</vt:lpstr>
      <vt:lpstr>Wingdings</vt:lpstr>
      <vt:lpstr>Wingdings 3</vt:lpstr>
      <vt:lpstr>AvantGarde</vt:lpstr>
      <vt:lpstr>Segoe Print</vt:lpstr>
      <vt:lpstr>Arial</vt:lpstr>
      <vt:lpstr>Times New Roman</vt:lpstr>
      <vt:lpstr>Droid Sans Fallback</vt:lpstr>
      <vt:lpstr>Calibri</vt:lpstr>
      <vt:lpstr>Montserrat</vt:lpstr>
      <vt:lpstr>Heebo Light</vt:lpstr>
      <vt:lpstr>Heebo Light</vt:lpstr>
      <vt:lpstr>Heebo Light</vt:lpstr>
      <vt:lpstr>Wingdings 2</vt:lpstr>
      <vt:lpstr>Century Gothic</vt:lpstr>
      <vt:lpstr>Arial Unicode MS</vt:lpstr>
      <vt:lpstr>Times New Roman</vt:lpstr>
      <vt:lpstr>Microsoft YaHei</vt:lpstr>
      <vt:lpstr>MingLiU-ExtB</vt:lpstr>
      <vt:lpstr>Wisp</vt:lpstr>
      <vt:lpstr>PowerPoint 演示文稿</vt:lpstr>
      <vt:lpstr>AGENDA</vt:lpstr>
      <vt:lpstr>Introduction to Chemistry Reaction Simulation</vt:lpstr>
      <vt:lpstr>Importance of Chemistry Reaction Simulation</vt:lpstr>
      <vt:lpstr>Existing Models in Reaction Simulation</vt:lpstr>
      <vt:lpstr>Challenges with Existing Models</vt:lpstr>
      <vt:lpstr>Flaws in Existing Models – Computational Bottleneck</vt:lpstr>
      <vt:lpstr>Accuracy Limitations</vt:lpstr>
      <vt:lpstr>Introduction to the Proposed Model – Compiler-Based Simulation</vt:lpstr>
      <vt:lpstr>PowerPoint 演示文稿</vt:lpstr>
      <vt:lpstr>Optimization Techniques in the Compiler </vt:lpstr>
      <vt:lpstr>Advantages of Using the Reaction Compiler </vt:lpstr>
      <vt:lpstr>Implementation – Code Generation Process </vt:lpstr>
      <vt:lpstr>Performance Benchmarks – Speed Improvement </vt:lpstr>
      <vt:lpstr>Performance Benchmarks – Accuracy Validation   </vt:lpstr>
      <vt:lpstr>PowerPoint 演示文稿</vt:lpstr>
      <vt:lpstr>PowerPoint 演示文稿</vt:lpstr>
      <vt:lpstr>PowerPoint 演示文稿</vt:lpstr>
      <vt:lpstr>PowerPoint 演示文稿</vt:lpstr>
      <vt:lpstr>Conclusion &amp; Queries</vt:lpstr>
      <vt:lpstr>PowerPoint 演示文稿</vt:lpstr>
    </vt:vector>
  </TitlesOfParts>
  <Company>Deitel &amp; Associates,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kalid</dc:creator>
  <cp:lastModifiedBy>singa</cp:lastModifiedBy>
  <cp:revision>414</cp:revision>
  <dcterms:created xsi:type="dcterms:W3CDTF">2000-07-06T15:05:00Z</dcterms:created>
  <dcterms:modified xsi:type="dcterms:W3CDTF">2025-03-19T16:16:52Z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A6D631B140274CB7B206BC000F57BE71_12</vt:lpwstr>
  </property>
  <property fmtid="{D5CDD505-2E9C-101B-9397-08002B2CF9AE}" pid="3" name="KSOProductBuildVer">
    <vt:lpwstr>1033-12.2.0.20326</vt:lpwstr>
  </property>
</Properties>
</file>